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7" r:id="rId2"/>
    <p:sldId id="259" r:id="rId3"/>
    <p:sldId id="258" r:id="rId4"/>
    <p:sldId id="256" r:id="rId5"/>
    <p:sldId id="260" r:id="rId6"/>
    <p:sldId id="261" r:id="rId7"/>
    <p:sldId id="262" r:id="rId8"/>
    <p:sldId id="263" r:id="rId9"/>
    <p:sldId id="267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83115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73FF18-6B9F-B94D-B1BF-803C13FF5BA2}" type="doc">
      <dgm:prSet loTypeId="urn:microsoft.com/office/officeart/2005/8/layout/pyramid3" loCatId="" qsTypeId="urn:microsoft.com/office/officeart/2005/8/quickstyle/simple4" qsCatId="simple" csTypeId="urn:microsoft.com/office/officeart/2005/8/colors/accent1_2" csCatId="accent1" phldr="1"/>
      <dgm:spPr/>
    </dgm:pt>
    <dgm:pt modelId="{38A0DBCC-A6B0-FD42-A4BE-6B634DCE48B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Theatres (63.17%)</a:t>
          </a:r>
          <a:endParaRPr lang="en-US" sz="2400" dirty="0">
            <a:solidFill>
              <a:schemeClr val="bg1"/>
            </a:solidFill>
          </a:endParaRPr>
        </a:p>
      </dgm:t>
    </dgm:pt>
    <dgm:pt modelId="{A98136BB-D0D6-3043-8793-4A7AE96F1C4D}" type="parTrans" cxnId="{F07A8D4B-70A3-214E-95D6-1D62258CC7A8}">
      <dgm:prSet/>
      <dgm:spPr/>
      <dgm:t>
        <a:bodyPr/>
        <a:lstStyle/>
        <a:p>
          <a:endParaRPr lang="en-US"/>
        </a:p>
      </dgm:t>
    </dgm:pt>
    <dgm:pt modelId="{70C4E687-D1CC-1B45-A3D2-6AE4821C40C3}" type="sibTrans" cxnId="{F07A8D4B-70A3-214E-95D6-1D62258CC7A8}">
      <dgm:prSet/>
      <dgm:spPr/>
      <dgm:t>
        <a:bodyPr/>
        <a:lstStyle/>
        <a:p>
          <a:endParaRPr lang="en-US"/>
        </a:p>
      </dgm:t>
    </dgm:pt>
    <dgm:pt modelId="{24EB8B2F-CE27-724A-9796-51CB6472220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MPAA Rating (14.51%)</a:t>
          </a:r>
          <a:endParaRPr lang="en-US" sz="2400" dirty="0">
            <a:solidFill>
              <a:schemeClr val="bg1"/>
            </a:solidFill>
          </a:endParaRPr>
        </a:p>
      </dgm:t>
    </dgm:pt>
    <dgm:pt modelId="{D8608A35-B2D8-9944-9E0D-B00A63393B71}" type="parTrans" cxnId="{480B1879-CEAA-C445-9DA5-27CFD57290E4}">
      <dgm:prSet/>
      <dgm:spPr/>
      <dgm:t>
        <a:bodyPr/>
        <a:lstStyle/>
        <a:p>
          <a:endParaRPr lang="en-US"/>
        </a:p>
      </dgm:t>
    </dgm:pt>
    <dgm:pt modelId="{CC4FFAF8-6A8B-7145-94A2-57E5E5E6F4AA}" type="sibTrans" cxnId="{480B1879-CEAA-C445-9DA5-27CFD57290E4}">
      <dgm:prSet/>
      <dgm:spPr/>
      <dgm:t>
        <a:bodyPr/>
        <a:lstStyle/>
        <a:p>
          <a:endParaRPr lang="en-US"/>
        </a:p>
      </dgm:t>
    </dgm:pt>
    <dgm:pt modelId="{E1853303-85BE-2E4D-B785-C9B8AB02F5C1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Top 10 Distributor (12.64%)</a:t>
          </a:r>
          <a:endParaRPr lang="en-US" sz="2400" dirty="0">
            <a:solidFill>
              <a:schemeClr val="bg1"/>
            </a:solidFill>
          </a:endParaRPr>
        </a:p>
      </dgm:t>
    </dgm:pt>
    <dgm:pt modelId="{9FF703CF-1D15-FE42-8887-90C409977C23}" type="parTrans" cxnId="{31912E5E-7001-8149-AF23-35EC6B206519}">
      <dgm:prSet/>
      <dgm:spPr/>
      <dgm:t>
        <a:bodyPr/>
        <a:lstStyle/>
        <a:p>
          <a:endParaRPr lang="en-US"/>
        </a:p>
      </dgm:t>
    </dgm:pt>
    <dgm:pt modelId="{59E4AA43-327B-1540-9A38-0831CA0F2990}" type="sibTrans" cxnId="{31912E5E-7001-8149-AF23-35EC6B206519}">
      <dgm:prSet/>
      <dgm:spPr/>
      <dgm:t>
        <a:bodyPr/>
        <a:lstStyle/>
        <a:p>
          <a:endParaRPr lang="en-US"/>
        </a:p>
      </dgm:t>
    </dgm:pt>
    <dgm:pt modelId="{31789542-4326-B747-A996-CF2603B8B79F}">
      <dgm:prSet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Runtime (4.85%)</a:t>
          </a:r>
          <a:endParaRPr lang="en-US" sz="2400" dirty="0">
            <a:solidFill>
              <a:schemeClr val="bg1"/>
            </a:solidFill>
          </a:endParaRPr>
        </a:p>
      </dgm:t>
    </dgm:pt>
    <dgm:pt modelId="{05500A54-A588-3D4D-A6D2-4B32A4A50121}" type="parTrans" cxnId="{182C2261-6CF7-A247-A1BC-E7FD02D06696}">
      <dgm:prSet/>
      <dgm:spPr/>
      <dgm:t>
        <a:bodyPr/>
        <a:lstStyle/>
        <a:p>
          <a:endParaRPr lang="en-US"/>
        </a:p>
      </dgm:t>
    </dgm:pt>
    <dgm:pt modelId="{908B6BD8-488C-194C-B5A9-4FBBB70BBB8B}" type="sibTrans" cxnId="{182C2261-6CF7-A247-A1BC-E7FD02D06696}">
      <dgm:prSet/>
      <dgm:spPr/>
      <dgm:t>
        <a:bodyPr/>
        <a:lstStyle/>
        <a:p>
          <a:endParaRPr lang="en-US"/>
        </a:p>
      </dgm:t>
    </dgm:pt>
    <dgm:pt modelId="{9AB05F42-D93E-E54E-98A6-D383BD29B141}">
      <dgm:prSet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Genre (2.77%)</a:t>
          </a:r>
          <a:endParaRPr lang="en-US" sz="2000" dirty="0">
            <a:solidFill>
              <a:schemeClr val="bg1"/>
            </a:solidFill>
          </a:endParaRPr>
        </a:p>
      </dgm:t>
    </dgm:pt>
    <dgm:pt modelId="{A3AA5012-9BED-404F-90C7-C488E6D2F819}" type="parTrans" cxnId="{BF9325E8-CADB-E348-8B90-E431721A5820}">
      <dgm:prSet/>
      <dgm:spPr/>
      <dgm:t>
        <a:bodyPr/>
        <a:lstStyle/>
        <a:p>
          <a:endParaRPr lang="en-US"/>
        </a:p>
      </dgm:t>
    </dgm:pt>
    <dgm:pt modelId="{049D01E7-F142-1E4F-9D12-A3228A1F48FC}" type="sibTrans" cxnId="{BF9325E8-CADB-E348-8B90-E431721A5820}">
      <dgm:prSet/>
      <dgm:spPr/>
      <dgm:t>
        <a:bodyPr/>
        <a:lstStyle/>
        <a:p>
          <a:endParaRPr lang="en-US"/>
        </a:p>
      </dgm:t>
    </dgm:pt>
    <dgm:pt modelId="{ED87797B-F49F-D744-917A-446CAFFDE297}">
      <dgm:prSet custT="1"/>
      <dgm:spPr/>
      <dgm:t>
        <a:bodyPr/>
        <a:lstStyle/>
        <a:p>
          <a:r>
            <a:rPr lang="en-US" sz="1600" dirty="0" smtClean="0">
              <a:solidFill>
                <a:schemeClr val="bg1"/>
              </a:solidFill>
            </a:rPr>
            <a:t>Release Month (1.45%)</a:t>
          </a:r>
          <a:endParaRPr lang="en-US" sz="1600" dirty="0">
            <a:solidFill>
              <a:schemeClr val="bg1"/>
            </a:solidFill>
          </a:endParaRPr>
        </a:p>
      </dgm:t>
    </dgm:pt>
    <dgm:pt modelId="{A16A0482-9D4A-F449-87BB-DFEE629F9629}" type="parTrans" cxnId="{D8C2E9C3-AB16-1E49-BEED-378CD519911F}">
      <dgm:prSet/>
      <dgm:spPr/>
      <dgm:t>
        <a:bodyPr/>
        <a:lstStyle/>
        <a:p>
          <a:endParaRPr lang="en-US"/>
        </a:p>
      </dgm:t>
    </dgm:pt>
    <dgm:pt modelId="{77EEF57C-7FF9-124D-B16B-237DC9F9DD05}" type="sibTrans" cxnId="{D8C2E9C3-AB16-1E49-BEED-378CD519911F}">
      <dgm:prSet/>
      <dgm:spPr/>
      <dgm:t>
        <a:bodyPr/>
        <a:lstStyle/>
        <a:p>
          <a:endParaRPr lang="en-US"/>
        </a:p>
      </dgm:t>
    </dgm:pt>
    <dgm:pt modelId="{0F928F98-CE16-924A-8B70-B9B4BEF0E598}">
      <dgm:prSet custT="1"/>
      <dgm:spPr/>
      <dgm:t>
        <a:bodyPr/>
        <a:lstStyle/>
        <a:p>
          <a:r>
            <a:rPr lang="en-US" sz="1400" dirty="0" smtClean="0">
              <a:solidFill>
                <a:schemeClr val="bg1"/>
              </a:solidFill>
            </a:rPr>
            <a:t>Friday Vs Other (0.59%)</a:t>
          </a:r>
          <a:endParaRPr lang="en-US" sz="1400" dirty="0">
            <a:solidFill>
              <a:schemeClr val="bg1"/>
            </a:solidFill>
          </a:endParaRPr>
        </a:p>
      </dgm:t>
    </dgm:pt>
    <dgm:pt modelId="{8F853B1D-5345-3844-AA88-16D6F09A3C50}" type="parTrans" cxnId="{7C408907-DE47-7942-9B8C-2F5CAF53C673}">
      <dgm:prSet/>
      <dgm:spPr/>
      <dgm:t>
        <a:bodyPr/>
        <a:lstStyle/>
        <a:p>
          <a:endParaRPr lang="en-US"/>
        </a:p>
      </dgm:t>
    </dgm:pt>
    <dgm:pt modelId="{D0AD436D-6A04-7D48-9E23-D6456E581502}" type="sibTrans" cxnId="{7C408907-DE47-7942-9B8C-2F5CAF53C673}">
      <dgm:prSet/>
      <dgm:spPr/>
      <dgm:t>
        <a:bodyPr/>
        <a:lstStyle/>
        <a:p>
          <a:endParaRPr lang="en-US"/>
        </a:p>
      </dgm:t>
    </dgm:pt>
    <dgm:pt modelId="{B0D7C0C2-8AEB-BF45-BD5D-4E8975E55BB5}">
      <dgm:prSet custT="1"/>
      <dgm:spPr/>
      <dgm:t>
        <a:bodyPr/>
        <a:lstStyle/>
        <a:p>
          <a:r>
            <a:rPr lang="en-US" sz="1100" dirty="0" smtClean="0">
              <a:solidFill>
                <a:schemeClr val="bg1"/>
              </a:solidFill>
            </a:rPr>
            <a:t>Top 10 Actors (0.012%)</a:t>
          </a:r>
          <a:endParaRPr lang="en-US" sz="1100" dirty="0">
            <a:solidFill>
              <a:schemeClr val="bg1"/>
            </a:solidFill>
          </a:endParaRPr>
        </a:p>
      </dgm:t>
    </dgm:pt>
    <dgm:pt modelId="{D59F19BC-57CB-8242-8DF2-A460068DAF05}" type="parTrans" cxnId="{D6FF8207-7763-7243-A643-5FC516C8F120}">
      <dgm:prSet/>
      <dgm:spPr/>
      <dgm:t>
        <a:bodyPr/>
        <a:lstStyle/>
        <a:p>
          <a:endParaRPr lang="en-US"/>
        </a:p>
      </dgm:t>
    </dgm:pt>
    <dgm:pt modelId="{7371044A-A2ED-DC4D-BB14-C5B60C1DE5A1}" type="sibTrans" cxnId="{D6FF8207-7763-7243-A643-5FC516C8F120}">
      <dgm:prSet/>
      <dgm:spPr/>
      <dgm:t>
        <a:bodyPr/>
        <a:lstStyle/>
        <a:p>
          <a:endParaRPr lang="en-US"/>
        </a:p>
      </dgm:t>
    </dgm:pt>
    <dgm:pt modelId="{3200F6D1-7FCE-D34E-853A-29010E867BAE}" type="pres">
      <dgm:prSet presAssocID="{8873FF18-6B9F-B94D-B1BF-803C13FF5BA2}" presName="Name0" presStyleCnt="0">
        <dgm:presLayoutVars>
          <dgm:dir/>
          <dgm:animLvl val="lvl"/>
          <dgm:resizeHandles val="exact"/>
        </dgm:presLayoutVars>
      </dgm:prSet>
      <dgm:spPr/>
    </dgm:pt>
    <dgm:pt modelId="{DFA113E8-ED10-CC45-A52C-CB83396370C6}" type="pres">
      <dgm:prSet presAssocID="{38A0DBCC-A6B0-FD42-A4BE-6B634DCE48B5}" presName="Name8" presStyleCnt="0"/>
      <dgm:spPr/>
    </dgm:pt>
    <dgm:pt modelId="{6B8021FB-2C95-0C41-887F-D163089A4A71}" type="pres">
      <dgm:prSet presAssocID="{38A0DBCC-A6B0-FD42-A4BE-6B634DCE48B5}" presName="level" presStyleLbl="node1" presStyleIdx="0" presStyleCnt="8">
        <dgm:presLayoutVars>
          <dgm:chMax val="1"/>
          <dgm:bulletEnabled val="1"/>
        </dgm:presLayoutVars>
      </dgm:prSet>
      <dgm:spPr/>
    </dgm:pt>
    <dgm:pt modelId="{3B66778B-6A98-7943-954B-C819176533FE}" type="pres">
      <dgm:prSet presAssocID="{38A0DBCC-A6B0-FD42-A4BE-6B634DCE48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2A7A9A-154B-8D45-8F2D-0224AA605CC1}" type="pres">
      <dgm:prSet presAssocID="{24EB8B2F-CE27-724A-9796-51CB64722200}" presName="Name8" presStyleCnt="0"/>
      <dgm:spPr/>
    </dgm:pt>
    <dgm:pt modelId="{16E4A0DD-5EA3-7F4F-9252-A6D53532AC96}" type="pres">
      <dgm:prSet presAssocID="{24EB8B2F-CE27-724A-9796-51CB64722200}" presName="level" presStyleLbl="node1" presStyleIdx="1" presStyleCnt="8">
        <dgm:presLayoutVars>
          <dgm:chMax val="1"/>
          <dgm:bulletEnabled val="1"/>
        </dgm:presLayoutVars>
      </dgm:prSet>
      <dgm:spPr/>
    </dgm:pt>
    <dgm:pt modelId="{BF65EB64-5DFE-504D-B7F5-D46E20D7CED6}" type="pres">
      <dgm:prSet presAssocID="{24EB8B2F-CE27-724A-9796-51CB6472220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0EBCEBD-C592-1543-9ACE-E78BE95C34A4}" type="pres">
      <dgm:prSet presAssocID="{E1853303-85BE-2E4D-B785-C9B8AB02F5C1}" presName="Name8" presStyleCnt="0"/>
      <dgm:spPr/>
    </dgm:pt>
    <dgm:pt modelId="{26A84B69-8CD1-0644-A60A-F29D3DDF88AE}" type="pres">
      <dgm:prSet presAssocID="{E1853303-85BE-2E4D-B785-C9B8AB02F5C1}" presName="level" presStyleLbl="node1" presStyleIdx="2" presStyleCnt="8">
        <dgm:presLayoutVars>
          <dgm:chMax val="1"/>
          <dgm:bulletEnabled val="1"/>
        </dgm:presLayoutVars>
      </dgm:prSet>
      <dgm:spPr/>
    </dgm:pt>
    <dgm:pt modelId="{29DB1B75-EBF9-1E46-B941-70319ADCBD99}" type="pres">
      <dgm:prSet presAssocID="{E1853303-85BE-2E4D-B785-C9B8AB02F5C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E405631-3185-A646-A923-A04903CD9D04}" type="pres">
      <dgm:prSet presAssocID="{31789542-4326-B747-A996-CF2603B8B79F}" presName="Name8" presStyleCnt="0"/>
      <dgm:spPr/>
    </dgm:pt>
    <dgm:pt modelId="{5485E578-2947-A44B-A465-ECE309BC1942}" type="pres">
      <dgm:prSet presAssocID="{31789542-4326-B747-A996-CF2603B8B79F}" presName="level" presStyleLbl="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0BA0AB-1466-D64E-8D44-7C69459510B2}" type="pres">
      <dgm:prSet presAssocID="{31789542-4326-B747-A996-CF2603B8B79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F68931-64A4-2241-8F5D-65BB8007150D}" type="pres">
      <dgm:prSet presAssocID="{9AB05F42-D93E-E54E-98A6-D383BD29B141}" presName="Name8" presStyleCnt="0"/>
      <dgm:spPr/>
    </dgm:pt>
    <dgm:pt modelId="{8FA00DC8-D798-F948-B2B4-AA34E5ED000C}" type="pres">
      <dgm:prSet presAssocID="{9AB05F42-D93E-E54E-98A6-D383BD29B141}" presName="level" presStyleLbl="node1" presStyleIdx="4" presStyleCnt="8">
        <dgm:presLayoutVars>
          <dgm:chMax val="1"/>
          <dgm:bulletEnabled val="1"/>
        </dgm:presLayoutVars>
      </dgm:prSet>
      <dgm:spPr/>
    </dgm:pt>
    <dgm:pt modelId="{BEDC5769-C7C1-7D40-A849-AF61F07F1F13}" type="pres">
      <dgm:prSet presAssocID="{9AB05F42-D93E-E54E-98A6-D383BD29B14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EBF6132-62A6-9141-BF61-065A1E708E02}" type="pres">
      <dgm:prSet presAssocID="{ED87797B-F49F-D744-917A-446CAFFDE297}" presName="Name8" presStyleCnt="0"/>
      <dgm:spPr/>
    </dgm:pt>
    <dgm:pt modelId="{F3285F28-63E5-8C4F-A968-45731B741298}" type="pres">
      <dgm:prSet presAssocID="{ED87797B-F49F-D744-917A-446CAFFDE297}" presName="level" presStyleLbl="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C1FAC-D3AA-3240-A73B-2E63964AFAD6}" type="pres">
      <dgm:prSet presAssocID="{ED87797B-F49F-D744-917A-446CAFFDE2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0DB643-4DA8-6A4E-9980-C222383FCE1E}" type="pres">
      <dgm:prSet presAssocID="{0F928F98-CE16-924A-8B70-B9B4BEF0E598}" presName="Name8" presStyleCnt="0"/>
      <dgm:spPr/>
    </dgm:pt>
    <dgm:pt modelId="{78916310-F5F6-4741-B65E-74CB7554CA83}" type="pres">
      <dgm:prSet presAssocID="{0F928F98-CE16-924A-8B70-B9B4BEF0E598}" presName="level" presStyleLbl="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65DA5-2430-424A-8452-42A18C8D20D2}" type="pres">
      <dgm:prSet presAssocID="{0F928F98-CE16-924A-8B70-B9B4BEF0E5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9150CE-4879-B948-9A7E-DC0BA522B60E}" type="pres">
      <dgm:prSet presAssocID="{B0D7C0C2-8AEB-BF45-BD5D-4E8975E55BB5}" presName="Name8" presStyleCnt="0"/>
      <dgm:spPr/>
    </dgm:pt>
    <dgm:pt modelId="{C8023EE5-5A4B-3844-8686-95C4401D8DB5}" type="pres">
      <dgm:prSet presAssocID="{B0D7C0C2-8AEB-BF45-BD5D-4E8975E55BB5}" presName="level" presStyleLbl="node1" presStyleIdx="7" presStyleCnt="8" custLinFactNeighborY="0">
        <dgm:presLayoutVars>
          <dgm:chMax val="1"/>
          <dgm:bulletEnabled val="1"/>
        </dgm:presLayoutVars>
      </dgm:prSet>
      <dgm:spPr/>
    </dgm:pt>
    <dgm:pt modelId="{1F423D23-212B-2143-8128-AD343F89DC15}" type="pres">
      <dgm:prSet presAssocID="{B0D7C0C2-8AEB-BF45-BD5D-4E8975E55BB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DACC799-8846-AA44-8C95-5EF68EA3D4CE}" type="presOf" srcId="{B0D7C0C2-8AEB-BF45-BD5D-4E8975E55BB5}" destId="{C8023EE5-5A4B-3844-8686-95C4401D8DB5}" srcOrd="0" destOrd="0" presId="urn:microsoft.com/office/officeart/2005/8/layout/pyramid3"/>
    <dgm:cxn modelId="{7C408907-DE47-7942-9B8C-2F5CAF53C673}" srcId="{8873FF18-6B9F-B94D-B1BF-803C13FF5BA2}" destId="{0F928F98-CE16-924A-8B70-B9B4BEF0E598}" srcOrd="6" destOrd="0" parTransId="{8F853B1D-5345-3844-AA88-16D6F09A3C50}" sibTransId="{D0AD436D-6A04-7D48-9E23-D6456E581502}"/>
    <dgm:cxn modelId="{A5DA5387-2E07-7840-B092-980ABC2C4974}" type="presOf" srcId="{38A0DBCC-A6B0-FD42-A4BE-6B634DCE48B5}" destId="{6B8021FB-2C95-0C41-887F-D163089A4A71}" srcOrd="0" destOrd="0" presId="urn:microsoft.com/office/officeart/2005/8/layout/pyramid3"/>
    <dgm:cxn modelId="{35773BE4-6FAD-2849-9AAD-3E4BDBC4D6B2}" type="presOf" srcId="{0F928F98-CE16-924A-8B70-B9B4BEF0E598}" destId="{35565DA5-2430-424A-8452-42A18C8D20D2}" srcOrd="1" destOrd="0" presId="urn:microsoft.com/office/officeart/2005/8/layout/pyramid3"/>
    <dgm:cxn modelId="{31912E5E-7001-8149-AF23-35EC6B206519}" srcId="{8873FF18-6B9F-B94D-B1BF-803C13FF5BA2}" destId="{E1853303-85BE-2E4D-B785-C9B8AB02F5C1}" srcOrd="2" destOrd="0" parTransId="{9FF703CF-1D15-FE42-8887-90C409977C23}" sibTransId="{59E4AA43-327B-1540-9A38-0831CA0F2990}"/>
    <dgm:cxn modelId="{0EE4D869-5A53-684F-A961-2290031955CC}" type="presOf" srcId="{8873FF18-6B9F-B94D-B1BF-803C13FF5BA2}" destId="{3200F6D1-7FCE-D34E-853A-29010E867BAE}" srcOrd="0" destOrd="0" presId="urn:microsoft.com/office/officeart/2005/8/layout/pyramid3"/>
    <dgm:cxn modelId="{793DC71F-C81B-E344-8694-1AEA4456E7CF}" type="presOf" srcId="{24EB8B2F-CE27-724A-9796-51CB64722200}" destId="{16E4A0DD-5EA3-7F4F-9252-A6D53532AC96}" srcOrd="0" destOrd="0" presId="urn:microsoft.com/office/officeart/2005/8/layout/pyramid3"/>
    <dgm:cxn modelId="{D6FF8207-7763-7243-A643-5FC516C8F120}" srcId="{8873FF18-6B9F-B94D-B1BF-803C13FF5BA2}" destId="{B0D7C0C2-8AEB-BF45-BD5D-4E8975E55BB5}" srcOrd="7" destOrd="0" parTransId="{D59F19BC-57CB-8242-8DF2-A460068DAF05}" sibTransId="{7371044A-A2ED-DC4D-BB14-C5B60C1DE5A1}"/>
    <dgm:cxn modelId="{182C2261-6CF7-A247-A1BC-E7FD02D06696}" srcId="{8873FF18-6B9F-B94D-B1BF-803C13FF5BA2}" destId="{31789542-4326-B747-A996-CF2603B8B79F}" srcOrd="3" destOrd="0" parTransId="{05500A54-A588-3D4D-A6D2-4B32A4A50121}" sibTransId="{908B6BD8-488C-194C-B5A9-4FBBB70BBB8B}"/>
    <dgm:cxn modelId="{8EC0A5AA-ABA3-0F48-8A27-8DDB7807DEAB}" type="presOf" srcId="{ED87797B-F49F-D744-917A-446CAFFDE297}" destId="{F3285F28-63E5-8C4F-A968-45731B741298}" srcOrd="0" destOrd="0" presId="urn:microsoft.com/office/officeart/2005/8/layout/pyramid3"/>
    <dgm:cxn modelId="{D8C2E9C3-AB16-1E49-BEED-378CD519911F}" srcId="{8873FF18-6B9F-B94D-B1BF-803C13FF5BA2}" destId="{ED87797B-F49F-D744-917A-446CAFFDE297}" srcOrd="5" destOrd="0" parTransId="{A16A0482-9D4A-F449-87BB-DFEE629F9629}" sibTransId="{77EEF57C-7FF9-124D-B16B-237DC9F9DD05}"/>
    <dgm:cxn modelId="{480B1879-CEAA-C445-9DA5-27CFD57290E4}" srcId="{8873FF18-6B9F-B94D-B1BF-803C13FF5BA2}" destId="{24EB8B2F-CE27-724A-9796-51CB64722200}" srcOrd="1" destOrd="0" parTransId="{D8608A35-B2D8-9944-9E0D-B00A63393B71}" sibTransId="{CC4FFAF8-6A8B-7145-94A2-57E5E5E6F4AA}"/>
    <dgm:cxn modelId="{D489BFCD-61D0-9048-BB0D-501D3D8C27BE}" type="presOf" srcId="{9AB05F42-D93E-E54E-98A6-D383BD29B141}" destId="{BEDC5769-C7C1-7D40-A849-AF61F07F1F13}" srcOrd="1" destOrd="0" presId="urn:microsoft.com/office/officeart/2005/8/layout/pyramid3"/>
    <dgm:cxn modelId="{F07A8D4B-70A3-214E-95D6-1D62258CC7A8}" srcId="{8873FF18-6B9F-B94D-B1BF-803C13FF5BA2}" destId="{38A0DBCC-A6B0-FD42-A4BE-6B634DCE48B5}" srcOrd="0" destOrd="0" parTransId="{A98136BB-D0D6-3043-8793-4A7AE96F1C4D}" sibTransId="{70C4E687-D1CC-1B45-A3D2-6AE4821C40C3}"/>
    <dgm:cxn modelId="{8CFB5A56-E51C-E849-A2B9-2C879C6E46EF}" type="presOf" srcId="{38A0DBCC-A6B0-FD42-A4BE-6B634DCE48B5}" destId="{3B66778B-6A98-7943-954B-C819176533FE}" srcOrd="1" destOrd="0" presId="urn:microsoft.com/office/officeart/2005/8/layout/pyramid3"/>
    <dgm:cxn modelId="{F9F01BC6-4E45-3A4E-B844-9D28433285CF}" type="presOf" srcId="{E1853303-85BE-2E4D-B785-C9B8AB02F5C1}" destId="{29DB1B75-EBF9-1E46-B941-70319ADCBD99}" srcOrd="1" destOrd="0" presId="urn:microsoft.com/office/officeart/2005/8/layout/pyramid3"/>
    <dgm:cxn modelId="{8F37A411-63D9-4D4C-A3D0-AD0F89AA287E}" type="presOf" srcId="{E1853303-85BE-2E4D-B785-C9B8AB02F5C1}" destId="{26A84B69-8CD1-0644-A60A-F29D3DDF88AE}" srcOrd="0" destOrd="0" presId="urn:microsoft.com/office/officeart/2005/8/layout/pyramid3"/>
    <dgm:cxn modelId="{5214A1AA-BF68-EB44-BC9A-E408798B5DE3}" type="presOf" srcId="{ED87797B-F49F-D744-917A-446CAFFDE297}" destId="{49DC1FAC-D3AA-3240-A73B-2E63964AFAD6}" srcOrd="1" destOrd="0" presId="urn:microsoft.com/office/officeart/2005/8/layout/pyramid3"/>
    <dgm:cxn modelId="{A025D712-4392-C04E-87E6-3309BE4352FF}" type="presOf" srcId="{9AB05F42-D93E-E54E-98A6-D383BD29B141}" destId="{8FA00DC8-D798-F948-B2B4-AA34E5ED000C}" srcOrd="0" destOrd="0" presId="urn:microsoft.com/office/officeart/2005/8/layout/pyramid3"/>
    <dgm:cxn modelId="{70A72A81-64FD-2140-8FEC-2F10FB65EEB4}" type="presOf" srcId="{0F928F98-CE16-924A-8B70-B9B4BEF0E598}" destId="{78916310-F5F6-4741-B65E-74CB7554CA83}" srcOrd="0" destOrd="0" presId="urn:microsoft.com/office/officeart/2005/8/layout/pyramid3"/>
    <dgm:cxn modelId="{35949314-6A39-CD44-854A-39A73DC0F6E7}" type="presOf" srcId="{31789542-4326-B747-A996-CF2603B8B79F}" destId="{B20BA0AB-1466-D64E-8D44-7C69459510B2}" srcOrd="1" destOrd="0" presId="urn:microsoft.com/office/officeart/2005/8/layout/pyramid3"/>
    <dgm:cxn modelId="{9EEB9B49-0CF5-1E45-84A3-ECA2425803B2}" type="presOf" srcId="{B0D7C0C2-8AEB-BF45-BD5D-4E8975E55BB5}" destId="{1F423D23-212B-2143-8128-AD343F89DC15}" srcOrd="1" destOrd="0" presId="urn:microsoft.com/office/officeart/2005/8/layout/pyramid3"/>
    <dgm:cxn modelId="{BF9325E8-CADB-E348-8B90-E431721A5820}" srcId="{8873FF18-6B9F-B94D-B1BF-803C13FF5BA2}" destId="{9AB05F42-D93E-E54E-98A6-D383BD29B141}" srcOrd="4" destOrd="0" parTransId="{A3AA5012-9BED-404F-90C7-C488E6D2F819}" sibTransId="{049D01E7-F142-1E4F-9D12-A3228A1F48FC}"/>
    <dgm:cxn modelId="{B060E13B-2F34-2349-8417-A505691EF2BC}" type="presOf" srcId="{24EB8B2F-CE27-724A-9796-51CB64722200}" destId="{BF65EB64-5DFE-504D-B7F5-D46E20D7CED6}" srcOrd="1" destOrd="0" presId="urn:microsoft.com/office/officeart/2005/8/layout/pyramid3"/>
    <dgm:cxn modelId="{1CEE86CC-CD26-E344-8D43-7C1726996EA3}" type="presOf" srcId="{31789542-4326-B747-A996-CF2603B8B79F}" destId="{5485E578-2947-A44B-A465-ECE309BC1942}" srcOrd="0" destOrd="0" presId="urn:microsoft.com/office/officeart/2005/8/layout/pyramid3"/>
    <dgm:cxn modelId="{71413EAA-80B5-9941-9E6C-E0BA3E84323A}" type="presParOf" srcId="{3200F6D1-7FCE-D34E-853A-29010E867BAE}" destId="{DFA113E8-ED10-CC45-A52C-CB83396370C6}" srcOrd="0" destOrd="0" presId="urn:microsoft.com/office/officeart/2005/8/layout/pyramid3"/>
    <dgm:cxn modelId="{6141E957-DA38-5246-95A1-4B50F8153A6C}" type="presParOf" srcId="{DFA113E8-ED10-CC45-A52C-CB83396370C6}" destId="{6B8021FB-2C95-0C41-887F-D163089A4A71}" srcOrd="0" destOrd="0" presId="urn:microsoft.com/office/officeart/2005/8/layout/pyramid3"/>
    <dgm:cxn modelId="{AFA163B2-CF07-8145-B2AD-4D18208C3A7F}" type="presParOf" srcId="{DFA113E8-ED10-CC45-A52C-CB83396370C6}" destId="{3B66778B-6A98-7943-954B-C819176533FE}" srcOrd="1" destOrd="0" presId="urn:microsoft.com/office/officeart/2005/8/layout/pyramid3"/>
    <dgm:cxn modelId="{61235CD6-F2B1-DC49-BF92-B3B04A43666C}" type="presParOf" srcId="{3200F6D1-7FCE-D34E-853A-29010E867BAE}" destId="{AC2A7A9A-154B-8D45-8F2D-0224AA605CC1}" srcOrd="1" destOrd="0" presId="urn:microsoft.com/office/officeart/2005/8/layout/pyramid3"/>
    <dgm:cxn modelId="{E4610481-1D35-154C-9945-97FEC485A6B5}" type="presParOf" srcId="{AC2A7A9A-154B-8D45-8F2D-0224AA605CC1}" destId="{16E4A0DD-5EA3-7F4F-9252-A6D53532AC96}" srcOrd="0" destOrd="0" presId="urn:microsoft.com/office/officeart/2005/8/layout/pyramid3"/>
    <dgm:cxn modelId="{DA42F1C9-7B2F-7C4E-93D8-DB240C4B137D}" type="presParOf" srcId="{AC2A7A9A-154B-8D45-8F2D-0224AA605CC1}" destId="{BF65EB64-5DFE-504D-B7F5-D46E20D7CED6}" srcOrd="1" destOrd="0" presId="urn:microsoft.com/office/officeart/2005/8/layout/pyramid3"/>
    <dgm:cxn modelId="{A4E640F5-05DA-9146-9105-0A21BF0D71BD}" type="presParOf" srcId="{3200F6D1-7FCE-D34E-853A-29010E867BAE}" destId="{D0EBCEBD-C592-1543-9ACE-E78BE95C34A4}" srcOrd="2" destOrd="0" presId="urn:microsoft.com/office/officeart/2005/8/layout/pyramid3"/>
    <dgm:cxn modelId="{EA019F88-DBC2-494F-BF13-B93144CCA973}" type="presParOf" srcId="{D0EBCEBD-C592-1543-9ACE-E78BE95C34A4}" destId="{26A84B69-8CD1-0644-A60A-F29D3DDF88AE}" srcOrd="0" destOrd="0" presId="urn:microsoft.com/office/officeart/2005/8/layout/pyramid3"/>
    <dgm:cxn modelId="{D4B5B970-2C90-5841-A69D-DFEB6EEDD16A}" type="presParOf" srcId="{D0EBCEBD-C592-1543-9ACE-E78BE95C34A4}" destId="{29DB1B75-EBF9-1E46-B941-70319ADCBD99}" srcOrd="1" destOrd="0" presId="urn:microsoft.com/office/officeart/2005/8/layout/pyramid3"/>
    <dgm:cxn modelId="{586C79B6-6976-EF4F-8BA2-42A4691BC10B}" type="presParOf" srcId="{3200F6D1-7FCE-D34E-853A-29010E867BAE}" destId="{FE405631-3185-A646-A923-A04903CD9D04}" srcOrd="3" destOrd="0" presId="urn:microsoft.com/office/officeart/2005/8/layout/pyramid3"/>
    <dgm:cxn modelId="{8344BD59-E421-9143-9563-5B2871E22123}" type="presParOf" srcId="{FE405631-3185-A646-A923-A04903CD9D04}" destId="{5485E578-2947-A44B-A465-ECE309BC1942}" srcOrd="0" destOrd="0" presId="urn:microsoft.com/office/officeart/2005/8/layout/pyramid3"/>
    <dgm:cxn modelId="{81D5311B-8DD7-1A44-B9B6-C478DD6FDC9D}" type="presParOf" srcId="{FE405631-3185-A646-A923-A04903CD9D04}" destId="{B20BA0AB-1466-D64E-8D44-7C69459510B2}" srcOrd="1" destOrd="0" presId="urn:microsoft.com/office/officeart/2005/8/layout/pyramid3"/>
    <dgm:cxn modelId="{6167ADCA-B56B-5644-8E62-1539F6722D90}" type="presParOf" srcId="{3200F6D1-7FCE-D34E-853A-29010E867BAE}" destId="{3AF68931-64A4-2241-8F5D-65BB8007150D}" srcOrd="4" destOrd="0" presId="urn:microsoft.com/office/officeart/2005/8/layout/pyramid3"/>
    <dgm:cxn modelId="{3B67B735-658D-AD40-97B4-7209CDBC48B0}" type="presParOf" srcId="{3AF68931-64A4-2241-8F5D-65BB8007150D}" destId="{8FA00DC8-D798-F948-B2B4-AA34E5ED000C}" srcOrd="0" destOrd="0" presId="urn:microsoft.com/office/officeart/2005/8/layout/pyramid3"/>
    <dgm:cxn modelId="{C27CC097-0B00-6940-A42A-A1AB2C239F78}" type="presParOf" srcId="{3AF68931-64A4-2241-8F5D-65BB8007150D}" destId="{BEDC5769-C7C1-7D40-A849-AF61F07F1F13}" srcOrd="1" destOrd="0" presId="urn:microsoft.com/office/officeart/2005/8/layout/pyramid3"/>
    <dgm:cxn modelId="{ED215F5E-3903-C945-B1BB-DB0D92361F17}" type="presParOf" srcId="{3200F6D1-7FCE-D34E-853A-29010E867BAE}" destId="{BEBF6132-62A6-9141-BF61-065A1E708E02}" srcOrd="5" destOrd="0" presId="urn:microsoft.com/office/officeart/2005/8/layout/pyramid3"/>
    <dgm:cxn modelId="{0A23DD1F-3692-0948-AA51-11455D9028FC}" type="presParOf" srcId="{BEBF6132-62A6-9141-BF61-065A1E708E02}" destId="{F3285F28-63E5-8C4F-A968-45731B741298}" srcOrd="0" destOrd="0" presId="urn:microsoft.com/office/officeart/2005/8/layout/pyramid3"/>
    <dgm:cxn modelId="{78FE4C6B-9920-024B-86D7-907D0043EA12}" type="presParOf" srcId="{BEBF6132-62A6-9141-BF61-065A1E708E02}" destId="{49DC1FAC-D3AA-3240-A73B-2E63964AFAD6}" srcOrd="1" destOrd="0" presId="urn:microsoft.com/office/officeart/2005/8/layout/pyramid3"/>
    <dgm:cxn modelId="{702CA619-8C44-4B41-9454-0A32FF103B1E}" type="presParOf" srcId="{3200F6D1-7FCE-D34E-853A-29010E867BAE}" destId="{F50DB643-4DA8-6A4E-9980-C222383FCE1E}" srcOrd="6" destOrd="0" presId="urn:microsoft.com/office/officeart/2005/8/layout/pyramid3"/>
    <dgm:cxn modelId="{5067D9A9-9563-3A42-A6A0-1C06497AF8B9}" type="presParOf" srcId="{F50DB643-4DA8-6A4E-9980-C222383FCE1E}" destId="{78916310-F5F6-4741-B65E-74CB7554CA83}" srcOrd="0" destOrd="0" presId="urn:microsoft.com/office/officeart/2005/8/layout/pyramid3"/>
    <dgm:cxn modelId="{4EAF35FD-25CA-384E-B4ED-E51BC11468C2}" type="presParOf" srcId="{F50DB643-4DA8-6A4E-9980-C222383FCE1E}" destId="{35565DA5-2430-424A-8452-42A18C8D20D2}" srcOrd="1" destOrd="0" presId="urn:microsoft.com/office/officeart/2005/8/layout/pyramid3"/>
    <dgm:cxn modelId="{BE62A959-8A95-E641-A24D-EFE6C284D815}" type="presParOf" srcId="{3200F6D1-7FCE-D34E-853A-29010E867BAE}" destId="{C69150CE-4879-B948-9A7E-DC0BA522B60E}" srcOrd="7" destOrd="0" presId="urn:microsoft.com/office/officeart/2005/8/layout/pyramid3"/>
    <dgm:cxn modelId="{610733F7-CB94-424D-8F5A-EECCC4262A8B}" type="presParOf" srcId="{C69150CE-4879-B948-9A7E-DC0BA522B60E}" destId="{C8023EE5-5A4B-3844-8686-95C4401D8DB5}" srcOrd="0" destOrd="0" presId="urn:microsoft.com/office/officeart/2005/8/layout/pyramid3"/>
    <dgm:cxn modelId="{6D902F74-184D-8148-8096-A4F02CF9406C}" type="presParOf" srcId="{C69150CE-4879-B948-9A7E-DC0BA522B60E}" destId="{1F423D23-212B-2143-8128-AD343F89DC15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021FB-2C95-0C41-887F-D163089A4A71}">
      <dsp:nvSpPr>
        <dsp:cNvPr id="0" name=""/>
        <dsp:cNvSpPr/>
      </dsp:nvSpPr>
      <dsp:spPr>
        <a:xfrm rot="10800000">
          <a:off x="0" y="0"/>
          <a:ext cx="6254178" cy="531263"/>
        </a:xfrm>
        <a:prstGeom prst="trapezoid">
          <a:avLst>
            <a:gd name="adj" fmla="val 73577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Theatres (63.17%)</a:t>
          </a:r>
          <a:endParaRPr lang="en-US" sz="2400" kern="1200" dirty="0">
            <a:solidFill>
              <a:schemeClr val="bg1"/>
            </a:solidFill>
          </a:endParaRPr>
        </a:p>
      </dsp:txBody>
      <dsp:txXfrm rot="-10800000">
        <a:off x="1094481" y="0"/>
        <a:ext cx="4065215" cy="531263"/>
      </dsp:txXfrm>
    </dsp:sp>
    <dsp:sp modelId="{16E4A0DD-5EA3-7F4F-9252-A6D53532AC96}">
      <dsp:nvSpPr>
        <dsp:cNvPr id="0" name=""/>
        <dsp:cNvSpPr/>
      </dsp:nvSpPr>
      <dsp:spPr>
        <a:xfrm rot="10800000">
          <a:off x="390886" y="531263"/>
          <a:ext cx="5472405" cy="531263"/>
        </a:xfrm>
        <a:prstGeom prst="trapezoid">
          <a:avLst>
            <a:gd name="adj" fmla="val 73577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MPAA Rating (14.51%)</a:t>
          </a:r>
          <a:endParaRPr lang="en-US" sz="2400" kern="1200" dirty="0">
            <a:solidFill>
              <a:schemeClr val="bg1"/>
            </a:solidFill>
          </a:endParaRPr>
        </a:p>
      </dsp:txBody>
      <dsp:txXfrm rot="-10800000">
        <a:off x="1348557" y="531263"/>
        <a:ext cx="3557063" cy="531263"/>
      </dsp:txXfrm>
    </dsp:sp>
    <dsp:sp modelId="{26A84B69-8CD1-0644-A60A-F29D3DDF88AE}">
      <dsp:nvSpPr>
        <dsp:cNvPr id="0" name=""/>
        <dsp:cNvSpPr/>
      </dsp:nvSpPr>
      <dsp:spPr>
        <a:xfrm rot="10800000">
          <a:off x="781772" y="1062526"/>
          <a:ext cx="4690633" cy="531263"/>
        </a:xfrm>
        <a:prstGeom prst="trapezoid">
          <a:avLst>
            <a:gd name="adj" fmla="val 73577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Top 10 Distributor (12.64%)</a:t>
          </a:r>
          <a:endParaRPr lang="en-US" sz="2400" kern="1200" dirty="0">
            <a:solidFill>
              <a:schemeClr val="bg1"/>
            </a:solidFill>
          </a:endParaRPr>
        </a:p>
      </dsp:txBody>
      <dsp:txXfrm rot="-10800000">
        <a:off x="1602633" y="1062526"/>
        <a:ext cx="3048911" cy="531263"/>
      </dsp:txXfrm>
    </dsp:sp>
    <dsp:sp modelId="{5485E578-2947-A44B-A465-ECE309BC1942}">
      <dsp:nvSpPr>
        <dsp:cNvPr id="0" name=""/>
        <dsp:cNvSpPr/>
      </dsp:nvSpPr>
      <dsp:spPr>
        <a:xfrm rot="10800000">
          <a:off x="1172658" y="1593789"/>
          <a:ext cx="3908861" cy="531263"/>
        </a:xfrm>
        <a:prstGeom prst="trapezoid">
          <a:avLst>
            <a:gd name="adj" fmla="val 73577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Runtime (4.85%)</a:t>
          </a:r>
          <a:endParaRPr lang="en-US" sz="2400" kern="1200" dirty="0">
            <a:solidFill>
              <a:schemeClr val="bg1"/>
            </a:solidFill>
          </a:endParaRPr>
        </a:p>
      </dsp:txBody>
      <dsp:txXfrm rot="-10800000">
        <a:off x="1856709" y="1593789"/>
        <a:ext cx="2540759" cy="531263"/>
      </dsp:txXfrm>
    </dsp:sp>
    <dsp:sp modelId="{8FA00DC8-D798-F948-B2B4-AA34E5ED000C}">
      <dsp:nvSpPr>
        <dsp:cNvPr id="0" name=""/>
        <dsp:cNvSpPr/>
      </dsp:nvSpPr>
      <dsp:spPr>
        <a:xfrm rot="10800000">
          <a:off x="1563544" y="2125052"/>
          <a:ext cx="3127089" cy="531263"/>
        </a:xfrm>
        <a:prstGeom prst="trapezoid">
          <a:avLst>
            <a:gd name="adj" fmla="val 73577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Genre (2.77%)</a:t>
          </a:r>
          <a:endParaRPr lang="en-US" sz="2000" kern="1200" dirty="0">
            <a:solidFill>
              <a:schemeClr val="bg1"/>
            </a:solidFill>
          </a:endParaRPr>
        </a:p>
      </dsp:txBody>
      <dsp:txXfrm rot="-10800000">
        <a:off x="2110785" y="2125052"/>
        <a:ext cx="2032607" cy="531263"/>
      </dsp:txXfrm>
    </dsp:sp>
    <dsp:sp modelId="{F3285F28-63E5-8C4F-A968-45731B741298}">
      <dsp:nvSpPr>
        <dsp:cNvPr id="0" name=""/>
        <dsp:cNvSpPr/>
      </dsp:nvSpPr>
      <dsp:spPr>
        <a:xfrm rot="10800000">
          <a:off x="1954430" y="2656315"/>
          <a:ext cx="2345316" cy="531263"/>
        </a:xfrm>
        <a:prstGeom prst="trapezoid">
          <a:avLst>
            <a:gd name="adj" fmla="val 73577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Release Month (1.45%)</a:t>
          </a:r>
          <a:endParaRPr lang="en-US" sz="1600" kern="1200" dirty="0">
            <a:solidFill>
              <a:schemeClr val="bg1"/>
            </a:solidFill>
          </a:endParaRPr>
        </a:p>
      </dsp:txBody>
      <dsp:txXfrm rot="-10800000">
        <a:off x="2364861" y="2656315"/>
        <a:ext cx="1524455" cy="531263"/>
      </dsp:txXfrm>
    </dsp:sp>
    <dsp:sp modelId="{78916310-F5F6-4741-B65E-74CB7554CA83}">
      <dsp:nvSpPr>
        <dsp:cNvPr id="0" name=""/>
        <dsp:cNvSpPr/>
      </dsp:nvSpPr>
      <dsp:spPr>
        <a:xfrm rot="10800000">
          <a:off x="2345316" y="3187578"/>
          <a:ext cx="1563544" cy="531263"/>
        </a:xfrm>
        <a:prstGeom prst="trapezoid">
          <a:avLst>
            <a:gd name="adj" fmla="val 73577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Friday Vs Other (0.59%)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2618937" y="3187578"/>
        <a:ext cx="1016303" cy="531263"/>
      </dsp:txXfrm>
    </dsp:sp>
    <dsp:sp modelId="{C8023EE5-5A4B-3844-8686-95C4401D8DB5}">
      <dsp:nvSpPr>
        <dsp:cNvPr id="0" name=""/>
        <dsp:cNvSpPr/>
      </dsp:nvSpPr>
      <dsp:spPr>
        <a:xfrm rot="10800000">
          <a:off x="2736202" y="3718841"/>
          <a:ext cx="781772" cy="531263"/>
        </a:xfrm>
        <a:prstGeom prst="trapezoid">
          <a:avLst>
            <a:gd name="adj" fmla="val 73577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1"/>
              </a:solidFill>
            </a:rPr>
            <a:t>Top 10 Actors (0.012%)</a:t>
          </a:r>
          <a:endParaRPr lang="en-US" sz="1100" kern="1200" dirty="0">
            <a:solidFill>
              <a:schemeClr val="bg1"/>
            </a:solidFill>
          </a:endParaRPr>
        </a:p>
      </dsp:txBody>
      <dsp:txXfrm rot="-10800000">
        <a:off x="2736202" y="3718841"/>
        <a:ext cx="781772" cy="531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955E6-5AF6-2742-850A-D7B4B57D2F99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FAA47-C973-0241-8370-49D0969E1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5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project is</a:t>
            </a:r>
            <a:r>
              <a:rPr lang="en-US" baseline="0" dirty="0" smtClean="0"/>
              <a:t> about predicting total sales of a movie based on different parameters.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90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Data Quality :</a:t>
            </a:r>
            <a:r>
              <a:rPr lang="en-US" baseline="0" dirty="0" smtClean="0"/>
              <a:t> Top 10 actors not being predictive was surprising.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Apparently, betting</a:t>
            </a:r>
            <a:r>
              <a:rPr lang="en-US" baseline="0" dirty="0" smtClean="0"/>
              <a:t> on a movie </a:t>
            </a:r>
            <a:r>
              <a:rPr lang="en-US" baseline="0" dirty="0" err="1" smtClean="0"/>
              <a:t>bussiness</a:t>
            </a:r>
            <a:r>
              <a:rPr lang="en-US" baseline="0" dirty="0" smtClean="0"/>
              <a:t> is legal. Commodity Future trading commission thinks of box office earnings as a commodity. There are websites like </a:t>
            </a:r>
            <a:r>
              <a:rPr lang="en-US" baseline="0" dirty="0" err="1" smtClean="0"/>
              <a:t>hollywood</a:t>
            </a:r>
            <a:r>
              <a:rPr lang="en-US" baseline="0" dirty="0" smtClean="0"/>
              <a:t> movie </a:t>
            </a:r>
            <a:r>
              <a:rPr lang="en-US" baseline="0" dirty="0" err="1" smtClean="0"/>
              <a:t>exchnage</a:t>
            </a:r>
            <a:r>
              <a:rPr lang="en-US" baseline="0" dirty="0" smtClean="0"/>
              <a:t> where you can buy and trade movie stocks.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25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Motivation behind the</a:t>
            </a:r>
            <a:r>
              <a:rPr lang="en-US" baseline="0" dirty="0" smtClean="0"/>
              <a:t> analysis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Good mix of </a:t>
            </a:r>
            <a:r>
              <a:rPr lang="en-US" baseline="0" dirty="0" err="1" smtClean="0"/>
              <a:t>continous</a:t>
            </a:r>
            <a:r>
              <a:rPr lang="en-US" baseline="0" dirty="0" smtClean="0"/>
              <a:t> and categorical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I was looking</a:t>
            </a:r>
            <a:r>
              <a:rPr lang="en-US" baseline="0" dirty="0" smtClean="0"/>
              <a:t> at 4 years of data,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today's value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Based</a:t>
            </a:r>
            <a:r>
              <a:rPr lang="en-US" baseline="0" dirty="0" smtClean="0"/>
              <a:t> on Actor column:</a:t>
            </a:r>
          </a:p>
          <a:p>
            <a:r>
              <a:rPr lang="en-US" baseline="0" dirty="0" smtClean="0"/>
              <a:t>Based on Release Date column</a:t>
            </a:r>
          </a:p>
          <a:p>
            <a:r>
              <a:rPr lang="en-US" baseline="0" dirty="0" smtClean="0"/>
              <a:t>I focused on frequently occurring Genres. That made sure Genres I was considering had enough </a:t>
            </a:r>
            <a:r>
              <a:rPr lang="en-US" baseline="0" dirty="0" err="1" smtClean="0"/>
              <a:t>credibilty</a:t>
            </a:r>
            <a:r>
              <a:rPr lang="en-US" baseline="0" dirty="0" smtClean="0"/>
              <a:t>. Those that had less than 25 </a:t>
            </a:r>
            <a:r>
              <a:rPr lang="en-US" baseline="0" dirty="0" err="1" smtClean="0"/>
              <a:t>obeservations</a:t>
            </a:r>
            <a:r>
              <a:rPr lang="en-US" baseline="0" dirty="0" smtClean="0"/>
              <a:t> I grouped them in other categories.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92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holiday</a:t>
            </a:r>
            <a:r>
              <a:rPr lang="en-US" baseline="0" dirty="0" smtClean="0"/>
              <a:t>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Summer time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optimal Runtime -- 80-140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bend -quadratic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theatres -intuitive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24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baseline R</a:t>
            </a:r>
            <a:r>
              <a:rPr lang="en-US" baseline="0" dirty="0" smtClean="0"/>
              <a:t> square is for linear regression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was 0.46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R-square of 0.46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9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R-square jumped to 57%</a:t>
            </a:r>
          </a:p>
          <a:p>
            <a:endParaRPr lang="en-US" dirty="0" smtClean="0"/>
          </a:p>
          <a:p>
            <a:r>
              <a:rPr lang="en-US" dirty="0" smtClean="0"/>
              <a:t>log -- monotonous function</a:t>
            </a:r>
          </a:p>
          <a:p>
            <a:r>
              <a:rPr lang="en-US" dirty="0" smtClean="0"/>
              <a:t>shortens the range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 =Confession of a Child of the Century  (Released</a:t>
            </a:r>
            <a:r>
              <a:rPr lang="en-US" baseline="0" dirty="0" smtClean="0"/>
              <a:t> in one theatre)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 =</a:t>
            </a:r>
            <a:r>
              <a:rPr lang="en-US" baseline="0" dirty="0" smtClean="0"/>
              <a:t> </a:t>
            </a:r>
            <a:r>
              <a:rPr lang="en-US" dirty="0" smtClean="0"/>
              <a:t>Star Wars: The Force Awakens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7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residual</a:t>
            </a:r>
            <a:r>
              <a:rPr lang="en-US" baseline="0" dirty="0" smtClean="0"/>
              <a:t> plot shows pattern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still some uncaptured pattern which could improve my predictions.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had two choices </a:t>
            </a:r>
            <a:r>
              <a:rPr lang="mr-IN" dirty="0" smtClean="0"/>
              <a:t>–</a:t>
            </a:r>
            <a:r>
              <a:rPr lang="en-US" dirty="0" smtClean="0"/>
              <a:t> I could</a:t>
            </a:r>
            <a:r>
              <a:rPr lang="en-US" baseline="0" dirty="0" smtClean="0"/>
              <a:t> explicitly define every relationship including interactions.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5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 not use quadratic terms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'Buena Vista', 'Warner Bros.', 'Lionsgate/Summit', 'Fox'</a:t>
            </a:r>
          </a:p>
          <a:p>
            <a:endParaRPr lang="en-US" baseline="0" dirty="0" smtClean="0"/>
          </a:p>
          <a:p>
            <a:r>
              <a:rPr lang="en-US" baseline="0" dirty="0" smtClean="0"/>
              <a:t>MPAA Rating - PG,PG13, G and R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Genre -- Sci-Fi, Action/Adventure/ Fantasy and animation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FAA47-C973-0241-8370-49D0969E1C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8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C394403-DEC3-ED4A-8293-EC7F19CBD57A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0BA24D0-4D81-834B-BAE8-B9D4CF415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5100" dirty="0"/>
              <a:t>Predicting total domestic sales of a movie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dirty="0" smtClean="0"/>
              <a:t>Data source </a:t>
            </a:r>
            <a:r>
              <a:rPr lang="en-US" dirty="0"/>
              <a:t>: </a:t>
            </a:r>
            <a:r>
              <a:rPr lang="en-US" dirty="0" err="1" smtClean="0"/>
              <a:t>Boxofficemojo.com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6175" y="6262707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Pradnya</a:t>
            </a:r>
            <a:r>
              <a:rPr lang="en-US" dirty="0" smtClean="0"/>
              <a:t> </a:t>
            </a:r>
            <a:r>
              <a:rPr lang="en-US" dirty="0" err="1" smtClean="0"/>
              <a:t>Nimkar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Read More Data!</a:t>
            </a:r>
          </a:p>
          <a:p>
            <a:endParaRPr lang="en-US" dirty="0"/>
          </a:p>
          <a:p>
            <a:r>
              <a:rPr lang="en-US" dirty="0" smtClean="0"/>
              <a:t>Rigorous Data Quality Check</a:t>
            </a:r>
          </a:p>
          <a:p>
            <a:endParaRPr lang="en-US" dirty="0"/>
          </a:p>
          <a:p>
            <a:r>
              <a:rPr lang="en-US" dirty="0" smtClean="0"/>
              <a:t>Cross validation</a:t>
            </a:r>
          </a:p>
          <a:p>
            <a:endParaRPr lang="en-US" dirty="0"/>
          </a:p>
          <a:p>
            <a:r>
              <a:rPr lang="en-US" dirty="0" smtClean="0"/>
              <a:t>Include Top Directors and Composers as Input Variables</a:t>
            </a:r>
          </a:p>
          <a:p>
            <a:endParaRPr lang="en-US" dirty="0"/>
          </a:p>
          <a:p>
            <a:r>
              <a:rPr lang="en-US" dirty="0" smtClean="0"/>
              <a:t>Try to find Supplemental Data Sources</a:t>
            </a:r>
          </a:p>
          <a:p>
            <a:endParaRPr lang="en-US" dirty="0"/>
          </a:p>
          <a:p>
            <a:r>
              <a:rPr lang="en-US" dirty="0" smtClean="0"/>
              <a:t>Relationship with Economic Indices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4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60000" sy="59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71400" lvl="8" indent="0">
              <a:buNone/>
            </a:pPr>
            <a:r>
              <a:rPr lang="en-US" sz="6200" dirty="0" smtClean="0"/>
              <a:t>    </a:t>
            </a:r>
          </a:p>
          <a:p>
            <a:pPr marL="2271400" lvl="8" indent="0">
              <a:buNone/>
            </a:pPr>
            <a:r>
              <a:rPr lang="en-US" sz="6200" dirty="0" smtClean="0"/>
              <a:t>Thank you!</a:t>
            </a:r>
            <a:endParaRPr lang="en-US" sz="6200" dirty="0"/>
          </a:p>
        </p:txBody>
      </p:sp>
    </p:spTree>
    <p:extLst>
      <p:ext uri="{BB962C8B-B14F-4D97-AF65-F5344CB8AC3E}">
        <p14:creationId xmlns:p14="http://schemas.microsoft.com/office/powerpoint/2010/main" val="18510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Target problem: “Popcorn Prediction”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980122"/>
            <a:ext cx="4754880" cy="3977640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Betting on a movie success is legal</a:t>
            </a:r>
          </a:p>
          <a:p>
            <a:r>
              <a:rPr lang="en-US" dirty="0" smtClean="0"/>
              <a:t>Box office earnings are a commodity according to commodity Future Trading Commission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6" y="2773000"/>
            <a:ext cx="4754562" cy="39345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8" y="2037969"/>
            <a:ext cx="5445180" cy="39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1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 smtClean="0"/>
              <a:t>Input variables 			data Range</a:t>
            </a:r>
            <a:br>
              <a:rPr lang="en-US" sz="4400" b="1" dirty="0" smtClean="0"/>
            </a:br>
            <a:r>
              <a:rPr lang="en-US" sz="4400" b="1" dirty="0" smtClean="0"/>
              <a:t>considered: </a:t>
            </a: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Number of theatres</a:t>
            </a:r>
          </a:p>
          <a:p>
            <a:r>
              <a:rPr lang="en-US" dirty="0" smtClean="0"/>
              <a:t>Runtime</a:t>
            </a:r>
          </a:p>
          <a:p>
            <a:r>
              <a:rPr lang="en-US" dirty="0" smtClean="0"/>
              <a:t>Distributors</a:t>
            </a:r>
          </a:p>
          <a:p>
            <a:r>
              <a:rPr lang="en-US" dirty="0" smtClean="0"/>
              <a:t>Genres</a:t>
            </a:r>
          </a:p>
          <a:p>
            <a:r>
              <a:rPr lang="en-US" dirty="0" smtClean="0"/>
              <a:t>Release Date ( Day and Month )</a:t>
            </a:r>
          </a:p>
          <a:p>
            <a:r>
              <a:rPr lang="en-US" dirty="0" smtClean="0"/>
              <a:t>Production Budget</a:t>
            </a:r>
          </a:p>
          <a:p>
            <a:r>
              <a:rPr lang="en-US" dirty="0" smtClean="0"/>
              <a:t>MPAA Rating</a:t>
            </a:r>
          </a:p>
          <a:p>
            <a:r>
              <a:rPr lang="en-US" dirty="0" smtClean="0"/>
              <a:t>Actors</a:t>
            </a:r>
          </a:p>
          <a:p>
            <a:r>
              <a:rPr lang="en-US" dirty="0" smtClean="0"/>
              <a:t>Directors</a:t>
            </a:r>
          </a:p>
          <a:p>
            <a:r>
              <a:rPr lang="en-US" dirty="0" smtClean="0"/>
              <a:t>Composers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Considered 4 years of data         (2014-2017)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2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Data Adjustment Decisions: </a:t>
            </a:r>
            <a:endParaRPr lang="en-US" sz="4400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Target variable (Domestic Sales) :</a:t>
            </a:r>
          </a:p>
          <a:p>
            <a:pPr lvl="1"/>
            <a:r>
              <a:rPr lang="en-US" dirty="0" smtClean="0"/>
              <a:t>Adjusted for inflation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 Input Variables :</a:t>
            </a:r>
            <a:endParaRPr lang="en-US" dirty="0"/>
          </a:p>
          <a:p>
            <a:pPr lvl="1"/>
            <a:r>
              <a:rPr lang="en-US" dirty="0" smtClean="0"/>
              <a:t>Top 10 Distributors : Ranked by production budget</a:t>
            </a:r>
          </a:p>
          <a:p>
            <a:pPr lvl="1"/>
            <a:r>
              <a:rPr lang="en-US" dirty="0" smtClean="0"/>
              <a:t>Female vs Male Lead Role</a:t>
            </a:r>
          </a:p>
          <a:p>
            <a:pPr lvl="1"/>
            <a:r>
              <a:rPr lang="en-US" dirty="0" smtClean="0"/>
              <a:t>Friday Release Vs Other Days</a:t>
            </a:r>
          </a:p>
          <a:p>
            <a:pPr lvl="1"/>
            <a:r>
              <a:rPr lang="en-US" dirty="0" smtClean="0"/>
              <a:t>Most Frequently </a:t>
            </a:r>
            <a:r>
              <a:rPr lang="en-US" dirty="0"/>
              <a:t>O</a:t>
            </a:r>
            <a:r>
              <a:rPr lang="en-US" dirty="0" smtClean="0"/>
              <a:t>ccurring Genres</a:t>
            </a:r>
          </a:p>
          <a:p>
            <a:pPr lvl="1"/>
            <a:r>
              <a:rPr lang="en-US" dirty="0" smtClean="0"/>
              <a:t>Top 10 Actors</a:t>
            </a:r>
          </a:p>
          <a:p>
            <a:pPr lvl="1"/>
            <a:r>
              <a:rPr lang="en-US" dirty="0" smtClean="0"/>
              <a:t>Production Budget : </a:t>
            </a:r>
            <a:r>
              <a:rPr lang="en-US" dirty="0" err="1" smtClean="0"/>
              <a:t>NaNs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Converted categorical variables to dummy variables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651" y="148813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Relationship Discovery:</a:t>
            </a:r>
            <a:endParaRPr lang="en-US" sz="4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2046307"/>
            <a:ext cx="5148263" cy="4130656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38420" y="3178204"/>
            <a:ext cx="3780429" cy="2707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46307"/>
            <a:ext cx="4876800" cy="349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421" y="462361"/>
            <a:ext cx="3647078" cy="25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process: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</a:p>
          <a:p>
            <a:endParaRPr lang="en-US" dirty="0"/>
          </a:p>
          <a:p>
            <a:r>
              <a:rPr lang="en-US" dirty="0" smtClean="0"/>
              <a:t>With Quadratic Effects for Runtime and Theatres</a:t>
            </a:r>
          </a:p>
          <a:p>
            <a:endParaRPr lang="en-US" dirty="0"/>
          </a:p>
          <a:p>
            <a:r>
              <a:rPr lang="en-US" dirty="0" smtClean="0"/>
              <a:t>Removed Outliers</a:t>
            </a:r>
          </a:p>
          <a:p>
            <a:endParaRPr lang="en-US" dirty="0"/>
          </a:p>
          <a:p>
            <a:r>
              <a:rPr lang="en-US" dirty="0" smtClean="0"/>
              <a:t>Lasso Regression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2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11506"/>
            <a:ext cx="10058400" cy="1609344"/>
          </a:xfrm>
        </p:spPr>
        <p:txBody>
          <a:bodyPr/>
          <a:lstStyle/>
          <a:p>
            <a:r>
              <a:rPr lang="en-US" dirty="0" smtClean="0"/>
              <a:t>Transformation of target Variable: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4647024"/>
            <a:ext cx="5199573" cy="21000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4529138"/>
            <a:ext cx="5310680" cy="2217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3540" y="1585667"/>
            <a:ext cx="4584700" cy="30613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540" y="1259185"/>
            <a:ext cx="516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graph shows Actual values on X-axis  vs. Predicted Values on Y-axis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5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5487" y="2093976"/>
            <a:ext cx="4660900" cy="313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1637" y="5357812"/>
            <a:ext cx="3043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Errors  = (Observed </a:t>
            </a:r>
            <a:r>
              <a:rPr lang="mr-IN" sz="1200" dirty="0" smtClean="0"/>
              <a:t>–</a:t>
            </a:r>
            <a:r>
              <a:rPr lang="en-US" sz="1200" dirty="0" smtClean="0"/>
              <a:t> Predicted)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871662" y="1741946"/>
            <a:ext cx="3514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Observed vs. Errors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95657" y="3523927"/>
            <a:ext cx="98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Observed</a:t>
            </a:r>
            <a:endParaRPr lang="en-US" sz="1200" dirty="0"/>
          </a:p>
        </p:txBody>
      </p:sp>
      <p:sp>
        <p:nvSpPr>
          <p:cNvPr id="8" name="Right Arrow 7"/>
          <p:cNvSpPr/>
          <p:nvPr/>
        </p:nvSpPr>
        <p:spPr>
          <a:xfrm rot="19428012">
            <a:off x="5617892" y="2641372"/>
            <a:ext cx="1141383" cy="565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3372074">
            <a:off x="5584935" y="4010272"/>
            <a:ext cx="1028224" cy="606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1709" y="2570255"/>
            <a:ext cx="4561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Define every relationship explicitly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300913" y="4586288"/>
            <a:ext cx="3695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Random Forest!!!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115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Random Forest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7138" y="1609942"/>
            <a:ext cx="4754880" cy="3977640"/>
          </a:xfrm>
        </p:spPr>
        <p:txBody>
          <a:bodyPr/>
          <a:lstStyle/>
          <a:p>
            <a:r>
              <a:rPr lang="en-US" dirty="0" smtClean="0"/>
              <a:t>Final R</a:t>
            </a:r>
            <a:r>
              <a:rPr lang="en-US" baseline="30000" dirty="0" smtClean="0"/>
              <a:t>2  </a:t>
            </a:r>
            <a:r>
              <a:rPr lang="en-US" dirty="0" smtClean="0"/>
              <a:t>= 82.5%</a:t>
            </a:r>
          </a:p>
          <a:p>
            <a:r>
              <a:rPr lang="en-US" dirty="0" smtClean="0"/>
              <a:t>Variables in the order of importance: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60058" y="300037"/>
            <a:ext cx="4660900" cy="313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1004" y="22293"/>
            <a:ext cx="332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Graph of Actual vs Predicted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305354" y="3444874"/>
            <a:ext cx="2657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Predicted Values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384451" y="1163482"/>
            <a:ext cx="1974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Actual.  Values</a:t>
            </a:r>
            <a:endParaRPr lang="en-US" sz="1400" dirty="0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5" y="3810365"/>
            <a:ext cx="3570160" cy="3047635"/>
          </a:xfrm>
          <a:prstGeom prst="rect">
            <a:avLst/>
          </a:prstGeo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610199475"/>
              </p:ext>
            </p:extLst>
          </p:nvPr>
        </p:nvGraphicFramePr>
        <p:xfrm>
          <a:off x="271464" y="2462786"/>
          <a:ext cx="6254178" cy="4250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199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6996</TotalTime>
  <Words>550</Words>
  <Application>Microsoft Macintosh PowerPoint</Application>
  <PresentationFormat>Widescreen</PresentationFormat>
  <Paragraphs>152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Predicting total domestic sales of a movie </vt:lpstr>
      <vt:lpstr>Target problem: “Popcorn Prediction”</vt:lpstr>
      <vt:lpstr>Input variables    data Range considered:  </vt:lpstr>
      <vt:lpstr>Data Adjustment Decisions: </vt:lpstr>
      <vt:lpstr>Relationship Discovery:</vt:lpstr>
      <vt:lpstr>Model Selection process:</vt:lpstr>
      <vt:lpstr>Transformation of target Variable:</vt:lpstr>
      <vt:lpstr>Residual Plot</vt:lpstr>
      <vt:lpstr>Random Forest results</vt:lpstr>
      <vt:lpstr>Next Steps: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Pradnya Nimkar</dc:creator>
  <cp:lastModifiedBy>Pradnya Nimkar</cp:lastModifiedBy>
  <cp:revision>81</cp:revision>
  <dcterms:created xsi:type="dcterms:W3CDTF">2017-10-05T01:36:03Z</dcterms:created>
  <dcterms:modified xsi:type="dcterms:W3CDTF">2017-10-09T22:12:34Z</dcterms:modified>
</cp:coreProperties>
</file>